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01" autoAdjust="0"/>
    <p:restoredTop sz="94606" autoAdjust="0"/>
  </p:normalViewPr>
  <p:slideViewPr>
    <p:cSldViewPr showGuides="1">
      <p:cViewPr varScale="1">
        <p:scale>
          <a:sx n="82" d="100"/>
          <a:sy n="82" d="100"/>
        </p:scale>
        <p:origin x="696"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主要介绍了情商的定义、核心能力、优势及提升方法。</a:t>
            </a:r>
            <a:endParaRPr lang="zh-CN" altLang="en-US" dirty="0"/>
          </a:p>
        </p:txBody>
      </p:sp>
      <p:pic>
        <p:nvPicPr>
          <p:cNvPr id="3" name="语篇导航-DA.eps" descr="id:2147486385;FounderCES"/>
          <p:cNvPicPr/>
          <p:nvPr/>
        </p:nvPicPr>
        <p:blipFill>
          <a:blip r:embed="rId1"/>
          <a:stretch>
            <a:fillRect/>
          </a:stretch>
        </p:blipFill>
        <p:spPr>
          <a:xfrm>
            <a:off x="577736" y="2789060"/>
            <a:ext cx="1917070" cy="468115"/>
          </a:xfrm>
          <a:prstGeom prst="rect">
            <a:avLst/>
          </a:prstGeom>
        </p:spPr>
      </p:pic>
      <p:pic>
        <p:nvPicPr>
          <p:cNvPr id="4" name="图片 3"/>
          <p:cNvPicPr>
            <a:picLocks noChangeAspect="1"/>
          </p:cNvPicPr>
          <p:nvPr/>
        </p:nvPicPr>
        <p:blipFill>
          <a:blip r:embed="rId2"/>
          <a:stretch>
            <a:fillRect/>
          </a:stretch>
        </p:blipFill>
        <p:spPr>
          <a:xfrm>
            <a:off x="747333" y="1326424"/>
            <a:ext cx="10695747" cy="122914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what your IQ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 quotient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You can find out by taking a test. But what about your EQ</a:t>
            </a:r>
            <a:r>
              <a:rPr 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what EQ 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 quotient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measure of your ability to notice and control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 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as the emotions of others.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Simply, having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high EQ means that you’re a “people” person. You know yourself very well and you can easily understand others. Many experts divide EQ into three skills—the ability to recognize your own emotions; the ability to use those emotions to solve problems</a:t>
            </a:r>
            <a:r>
              <a:rPr 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 ability to control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 such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by calming yourself down when you’re feeling nervous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335840" y="764704"/>
            <a:ext cx="3518732" cy="54083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00675"/>
          </a:xfrm>
        </p:spPr>
        <p:txBody>
          <a:bodyPr/>
          <a:lstStyle/>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it seem clear to you that having a high EQ can be a good thing?</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who have a high EQ usually give a great performance at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work,especially</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their jobs need them to deal with strangers often. What’s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more,that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kind of people usually gets on well with others. Because of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this,many</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companies are now using EQ tests when employing new workers.</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a high EQ can help you in everyday life as well. For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example,when</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two friends have an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argument,people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 high EQ can “read” the other person’s emotions and know when and how to stop the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argument,perhaps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ending it in a humorous way.</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feel like you have a low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 don’t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worry. There are many ways to make it higher such as finding out what stresses you most when you have some important jobs and using positive thinking to recover from failures. Then you’re having a higher EQ.</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6889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句意：使情绪处于控制之下的能力。根据</a:t>
            </a:r>
            <a:r>
              <a:rPr lang="en-US" altLang="zh-CN" b="1" dirty="0">
                <a:solidFill>
                  <a:srgbClr val="FF0000"/>
                </a:solidFill>
                <a:latin typeface="Times New Roman" panose="02020603050405020304" pitchFamily="18" charset="0"/>
                <a:ea typeface="宋体" panose="02010600030101010101" pitchFamily="2" charset="-122"/>
              </a:rPr>
              <a:t>“the ability to control </a:t>
            </a:r>
            <a:r>
              <a:rPr lang="en-US" altLang="zh-CN" b="1" dirty="0" err="1">
                <a:solidFill>
                  <a:srgbClr val="FF0000"/>
                </a:solidFill>
                <a:latin typeface="Times New Roman" panose="02020603050405020304" pitchFamily="18" charset="0"/>
                <a:ea typeface="宋体" panose="02010600030101010101" pitchFamily="2" charset="-122"/>
              </a:rPr>
              <a:t>emotions,such</a:t>
            </a:r>
            <a:r>
              <a:rPr lang="en-US" altLang="zh-CN" b="1" dirty="0">
                <a:solidFill>
                  <a:srgbClr val="FF0000"/>
                </a:solidFill>
                <a:latin typeface="Times New Roman" panose="02020603050405020304" pitchFamily="18" charset="0"/>
                <a:ea typeface="宋体" panose="02010600030101010101" pitchFamily="2" charset="-122"/>
              </a:rPr>
              <a:t> as by calming yourself down”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可知，控制情绪的能力包括使自己冷静下来。</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under control</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处于控制之下</a:t>
            </a:r>
            <a:r>
              <a:rPr lang="en-US" altLang="zh-CN" b="1" u="wavy" dirty="0">
                <a:solidFill>
                  <a:srgbClr val="FF0000"/>
                </a:solidFill>
                <a:uFill>
                  <a:solidFill>
                    <a:srgbClr val="00B0F0"/>
                  </a:solidFill>
                </a:u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rPr>
              <a:t>under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6" y="1484717"/>
          <a:ext cx="11521280" cy="2194560"/>
        </p:xfrm>
        <a:graphic>
          <a:graphicData uri="http://schemas.openxmlformats.org/drawingml/2006/table">
            <a:tbl>
              <a:tblPr firstRow="1" firstCol="1" bandRow="1"/>
              <a:tblGrid>
                <a:gridCol w="2306560"/>
                <a:gridCol w="9214720"/>
              </a:tblGrid>
              <a:tr h="502885">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Definition of EQ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 your ability to notice and control both your and others’ emotions.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8654">
                <a:tc>
                  <a:txBody>
                    <a:bodyPr/>
                    <a:lstStyle/>
                    <a:p>
                      <a:pPr algn="ctr"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Details of EQ</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ability to recognize your own emotions.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ability to solve problems with the emotions.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ability to make the emotions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control.</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7256665" y="3184916"/>
            <a:ext cx="971741" cy="461665"/>
          </a:xfrm>
          <a:prstGeom prst="rect">
            <a:avLst/>
          </a:prstGeom>
        </p:spPr>
        <p:txBody>
          <a:bodyPr wrap="none">
            <a:spAutoFit/>
          </a:bodyPr>
          <a:lstStyle/>
          <a:p>
            <a:r>
              <a:rPr lang="en-US" altLang="zh-CN" sz="2400" dirty="0"/>
              <a:t>under</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18491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1">
              <a:spcAft>
                <a:spcPts val="0"/>
              </a:spcAft>
            </a:pPr>
            <a:r>
              <a:rPr lang="en-US" altLang="zh-CN" b="1" dirty="0" smtClean="0">
                <a:solidFill>
                  <a:srgbClr val="FF0000"/>
                </a:solidFill>
                <a:latin typeface="Times New Roman" panose="02020603050405020304" pitchFamily="18" charset="0"/>
                <a:ea typeface="宋体" panose="02010600030101010101" pitchFamily="2" charset="-122"/>
              </a:rPr>
              <a:t>2</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句意：拥有高情商的人通常在工作中的表现很好。根据</a:t>
            </a:r>
            <a:r>
              <a:rPr lang="en-US" altLang="zh-CN" b="1" dirty="0">
                <a:solidFill>
                  <a:srgbClr val="FF0000"/>
                </a:solidFill>
                <a:latin typeface="Times New Roman" panose="02020603050405020304" pitchFamily="18" charset="0"/>
                <a:ea typeface="宋体" panose="02010600030101010101" pitchFamily="2" charset="-122"/>
              </a:rPr>
              <a:t>“People who have a high EQ usually give a great performance at work”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可知，高情商的人在工作中表现出色。修饰动词</a:t>
            </a:r>
            <a:r>
              <a:rPr lang="en-US" altLang="zh-CN" b="1" dirty="0">
                <a:solidFill>
                  <a:srgbClr val="FF0000"/>
                </a:solidFill>
                <a:latin typeface="Times New Roman" panose="02020603050405020304" pitchFamily="18" charset="0"/>
                <a:ea typeface="宋体" panose="02010600030101010101" pitchFamily="2" charset="-122"/>
              </a:rPr>
              <a:t>perform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应用副词。故填</a:t>
            </a:r>
            <a:r>
              <a:rPr lang="en-US" altLang="zh-CN" b="1" dirty="0">
                <a:solidFill>
                  <a:srgbClr val="FF0000"/>
                </a:solidFill>
                <a:latin typeface="Times New Roman" panose="02020603050405020304" pitchFamily="18" charset="0"/>
                <a:ea typeface="宋体" panose="02010600030101010101" pitchFamily="2" charset="-122"/>
              </a:rPr>
              <a:t>well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6" y="908653"/>
          <a:ext cx="11521280" cy="2232315"/>
        </p:xfrm>
        <a:graphic>
          <a:graphicData uri="http://schemas.openxmlformats.org/drawingml/2006/table">
            <a:tbl>
              <a:tblPr firstRow="1" firstCol="1" bandRow="1"/>
              <a:tblGrid>
                <a:gridCol w="2306560"/>
                <a:gridCol w="9214720"/>
              </a:tblGrid>
              <a:tr h="502885">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Definition of EQ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 your ability to notice and control both your and others’ emotions.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75">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Advantages of</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having a high EQ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people with a high EQ usually perform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sz="2400" u="sng" baseline="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work.</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 usually get on well with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 can solve an argument successfully.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8506154" y="1528799"/>
            <a:ext cx="713657" cy="461665"/>
          </a:xfrm>
          <a:prstGeom prst="rect">
            <a:avLst/>
          </a:prstGeom>
        </p:spPr>
        <p:txBody>
          <a:bodyPr wrap="none">
            <a:spAutoFit/>
          </a:bodyPr>
          <a:lstStyle/>
          <a:p>
            <a:r>
              <a:rPr lang="en-US" altLang="zh-CN" sz="2400" dirty="0"/>
              <a:t>well</a:t>
            </a:r>
            <a:endParaRPr lang="zh-CN" altLang="en-US" sz="2400" dirty="0"/>
          </a:p>
        </p:txBody>
      </p:sp>
      <p:sp>
        <p:nvSpPr>
          <p:cNvPr id="6" name="内容占位符 1"/>
          <p:cNvSpPr txBox="1"/>
          <p:nvPr/>
        </p:nvSpPr>
        <p:spPr bwMode="auto">
          <a:xfrm>
            <a:off x="360854" y="485043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Times New Roman" panose="02020603050405020304" pitchFamily="18" charset="0"/>
                <a:ea typeface="宋体" panose="02010600030101010101" pitchFamily="2" charset="-122"/>
              </a:rPr>
              <a:t>3</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句意：他们通常与其他人相处得很好。根据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kind of people usually gets on well with others”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可知，高情商者与他人相处融洽。</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get on well with others</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u="wavy" dirty="0">
                <a:solidFill>
                  <a:srgbClr val="FF0000"/>
                </a:solidFill>
                <a:uFill>
                  <a:solidFill>
                    <a:srgbClr val="00B0F0"/>
                  </a:solidFill>
                </a:uFill>
                <a:latin typeface="+mn-ea"/>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与他人相处融洽</a:t>
            </a:r>
            <a:r>
              <a:rPr lang="en-US" altLang="zh-CN" b="1" dirty="0">
                <a:solidFill>
                  <a:srgbClr val="FF0000"/>
                </a:solidFill>
                <a:latin typeface="+mn-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others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6761940" y="2081134"/>
            <a:ext cx="1005403" cy="461665"/>
          </a:xfrm>
          <a:prstGeom prst="rect">
            <a:avLst/>
          </a:prstGeom>
        </p:spPr>
        <p:txBody>
          <a:bodyPr wrap="none">
            <a:spAutoFit/>
          </a:bodyPr>
          <a:lstStyle/>
          <a:p>
            <a:r>
              <a:rPr lang="en-US" altLang="zh-CN" sz="2400" dirty="0"/>
              <a:t>others</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4250638"/>
            <a:ext cx="11485848" cy="196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句意：在你失败后，用积极的思考来恢复。根据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using positive thinking to recover from failures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知，失败后需要恢复。故填</a:t>
            </a:r>
            <a:r>
              <a:rPr lang="en-US" altLang="zh-CN" b="1" dirty="0">
                <a:solidFill>
                  <a:srgbClr val="FF0000"/>
                </a:solidFill>
                <a:latin typeface="Times New Roman" panose="02020603050405020304" pitchFamily="18" charset="0"/>
                <a:ea typeface="宋体" panose="02010600030101010101" pitchFamily="2" charset="-122"/>
              </a:rPr>
              <a:t>fail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recover</a:t>
            </a:r>
            <a:r>
              <a:rPr lang="en-US" altLang="zh-CN" b="1"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dirty="0">
                <a:solidFill>
                  <a:srgbClr val="00B0F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中恢复过来</a:t>
            </a:r>
            <a:r>
              <a:rPr lang="en-US" altLang="zh-CN" b="1" dirty="0">
                <a:solidFill>
                  <a:srgbClr val="00B0F0"/>
                </a:solidFill>
                <a:latin typeface="+mn-ea"/>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58512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句意：当有一些重要的工作时，找出什么让你压力最大。根据</a:t>
            </a:r>
            <a:r>
              <a:rPr lang="en-US" altLang="zh-CN" b="1" dirty="0">
                <a:solidFill>
                  <a:srgbClr val="FF0000"/>
                </a:solidFill>
                <a:latin typeface="Times New Roman" panose="02020603050405020304" pitchFamily="18" charset="0"/>
                <a:ea typeface="宋体" panose="02010600030101010101" pitchFamily="2" charset="-122"/>
              </a:rPr>
              <a:t>“finding out what stresses you most when you have some important jobs”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可知，关键压力源出现在重要的工作中。故填</a:t>
            </a:r>
            <a:r>
              <a:rPr lang="en-US" altLang="zh-CN" b="1" dirty="0">
                <a:solidFill>
                  <a:srgbClr val="FF0000"/>
                </a:solidFill>
                <a:latin typeface="Times New Roman" panose="02020603050405020304" pitchFamily="18" charset="0"/>
                <a:ea typeface="宋体" panose="02010600030101010101" pitchFamily="2" charset="-122"/>
              </a:rPr>
              <a:t>important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6" y="908720"/>
          <a:ext cx="11521280" cy="1645920"/>
        </p:xfrm>
        <a:graphic>
          <a:graphicData uri="http://schemas.openxmlformats.org/drawingml/2006/table">
            <a:tbl>
              <a:tblPr firstRow="1" firstCol="1" bandRow="1"/>
              <a:tblGrid>
                <a:gridCol w="2306560"/>
                <a:gridCol w="9214720"/>
              </a:tblGrid>
              <a:tr h="502885">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Definition of EQ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 your ability to notice and control both your and others’ emotions.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5769">
                <a:tc>
                  <a:txBody>
                    <a:bodyPr/>
                    <a:lstStyle/>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 to have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050665" algn="l"/>
                          <a:tab pos="7021195" algn="l"/>
                          <a:tab pos="963168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higher EQ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Find out what stresses you most when there are some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jobs.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050665" algn="l"/>
                          <a:tab pos="7021195" algn="l"/>
                          <a:tab pos="9631680" algn="l"/>
                        </a:tabLst>
                      </a:pPr>
                      <a:r>
                        <a:rPr lang="en-US" sz="24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 positive thinking to recover after you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9623598" y="1499391"/>
            <a:ext cx="1518364" cy="461665"/>
          </a:xfrm>
          <a:prstGeom prst="rect">
            <a:avLst/>
          </a:prstGeom>
        </p:spPr>
        <p:txBody>
          <a:bodyPr wrap="none">
            <a:spAutoFit/>
          </a:bodyPr>
          <a:lstStyle/>
          <a:p>
            <a:r>
              <a:rPr lang="en-US" altLang="zh-CN" sz="2400" dirty="0"/>
              <a:t>important</a:t>
            </a:r>
            <a:endParaRPr lang="zh-CN" altLang="en-US" sz="2400" dirty="0"/>
          </a:p>
        </p:txBody>
      </p:sp>
      <p:sp>
        <p:nvSpPr>
          <p:cNvPr id="7" name="矩形 6"/>
          <p:cNvSpPr/>
          <p:nvPr/>
        </p:nvSpPr>
        <p:spPr>
          <a:xfrm>
            <a:off x="8327454" y="2114127"/>
            <a:ext cx="611065" cy="461665"/>
          </a:xfrm>
          <a:prstGeom prst="rect">
            <a:avLst/>
          </a:prstGeom>
        </p:spPr>
        <p:txBody>
          <a:bodyPr wrap="none">
            <a:spAutoFit/>
          </a:bodyPr>
          <a:lstStyle/>
          <a:p>
            <a:r>
              <a:rPr lang="en-US" altLang="zh-CN" sz="2400" dirty="0"/>
              <a:t>fail</a:t>
            </a:r>
            <a:endParaRPr lang="zh-CN" altLang="en-US" sz="2400" dirty="0"/>
          </a:p>
        </p:txBody>
      </p:sp>
      <p:pic>
        <p:nvPicPr>
          <p:cNvPr id="8" name="箭头右.eps" descr="id:2147489249;FounderCES"/>
          <p:cNvPicPr/>
          <p:nvPr/>
        </p:nvPicPr>
        <p:blipFill>
          <a:blip r:embed="rId1"/>
          <a:stretch>
            <a:fillRect/>
          </a:stretch>
        </p:blipFill>
        <p:spPr>
          <a:xfrm>
            <a:off x="766614" y="5373216"/>
            <a:ext cx="454660" cy="358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3003</Words>
  <Application>WPS 演示</Application>
  <PresentationFormat>自定义</PresentationFormat>
  <Paragraphs>66</Paragraphs>
  <Slides>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vt:i4>
      </vt:variant>
    </vt:vector>
  </HeadingPairs>
  <TitlesOfParts>
    <vt:vector size="18" baseType="lpstr">
      <vt:lpstr>Arial</vt:lpstr>
      <vt:lpstr>宋体</vt:lpstr>
      <vt:lpstr>Wingdings</vt:lpstr>
      <vt:lpstr>Times New Roman</vt:lpstr>
      <vt:lpstr>楷体</vt:lpstr>
      <vt:lpstr>微软雅黑</vt:lpstr>
      <vt:lpstr>黑体</vt:lpstr>
      <vt:lpstr>Segoe UI Symbol</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468</cp:revision>
  <dcterms:created xsi:type="dcterms:W3CDTF">2020-11-06T05:24:00Z</dcterms:created>
  <dcterms:modified xsi:type="dcterms:W3CDTF">2025-09-18T06:03:40Z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